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1" r:id="rId7"/>
    <p:sldId id="262" r:id="rId8"/>
    <p:sldId id="263" r:id="rId9"/>
    <p:sldId id="264" r:id="rId10"/>
    <p:sldId id="260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4" r:id="rId20"/>
    <p:sldId id="273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5" r:id="rId38"/>
    <p:sldId id="292" r:id="rId39"/>
    <p:sldId id="293" r:id="rId40"/>
    <p:sldId id="294" r:id="rId4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2D106-969E-451B-9A2C-8157C5588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6FE2862-5B20-4EB1-B14B-F07A0301E9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1A1F01-8724-4882-9D61-4473856C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1B44-198D-4C67-89F1-C67EA46A5920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3F4D29-E244-45F7-9A23-341BD6161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C8DCB1-F239-42B4-9A17-78624AC24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B4362-BA42-421E-A7F7-73B751FA6C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8365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C0E15-A8F2-47B4-9184-9D50C4657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A1D9D5-21A5-41C2-8973-4F7EDE812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EF6806-3850-40A4-9399-BE48BA31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1B44-198D-4C67-89F1-C67EA46A5920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77D867-8754-426E-A67C-BBAB7CE90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3BE757-9693-4727-8426-E2435AF6F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B4362-BA42-421E-A7F7-73B751FA6C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990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E0C8731-5E93-4DE5-8205-E69BF9AD39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E0B1891-1F92-4673-B84E-D297D01223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5C2E3F-189E-4D84-9867-76768C583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1B44-198D-4C67-89F1-C67EA46A5920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D7008B-6AF9-4A74-A0F2-980D2B050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508A11-288E-4454-A39A-857B83CEA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B4362-BA42-421E-A7F7-73B751FA6C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40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DB0C61-B641-488E-86A0-16A73C10B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D2CFF7-2AF6-47E7-B918-6F9BB2B2B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B3DF8C-D634-4B5A-938B-E69892EB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1B44-198D-4C67-89F1-C67EA46A5920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70F75C-3CE1-4CFE-950D-8159A12BF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FC82B8-4BD7-4805-BDDB-B0320D054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B4362-BA42-421E-A7F7-73B751FA6C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3217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BDECC0-1F33-4105-A5E3-D7BE5E4CC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0642985-F3C6-4206-8334-28BF4BF58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4D88F6-7292-419A-9687-C3168594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1B44-198D-4C67-89F1-C67EA46A5920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BE9308-7211-4BEA-8533-D0364167F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F569C4-AFF8-4AB3-9645-17C8FE6F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B4362-BA42-421E-A7F7-73B751FA6C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431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A458D3-110F-49FD-BAC9-A8987D158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FCE132-5997-46C8-92D6-CB37AAFEE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186A968-B1D7-4ACC-ABD1-4A385B079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71E8B4E-83DE-4DFF-BBC0-4E19B4DA3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1B44-198D-4C67-89F1-C67EA46A5920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5FD6EC3-9B2E-4B28-8663-9E2026160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64EBB85-4954-417A-8D9C-64011CC20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B4362-BA42-421E-A7F7-73B751FA6C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092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AA703A-7E6E-4F7E-BB1F-ABCE10E6F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B30F8D-9466-484E-90FA-7E1562101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7B395D9-29D5-48E2-A9C3-91C2FDF93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69325F3-EEFB-43AE-ACB3-5B82953E7D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C23ABB9-C5FC-4731-9B72-D3A401AC0A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8B62F43-7302-4DEC-8141-74C41326B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1B44-198D-4C67-89F1-C67EA46A5920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FA21BFD-78E0-4994-A3BB-503344771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CE79320-43DF-44AE-A69A-8DE62CBE6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B4362-BA42-421E-A7F7-73B751FA6C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831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F05B10-9FE3-40A5-AE75-F88E0FABF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A14CC4-BB4B-4845-89D4-F861DB3AA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1B44-198D-4C67-89F1-C67EA46A5920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5DB71D1-6187-4191-816B-155DB7EE5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13016D-E467-4149-9375-067D010A2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B4362-BA42-421E-A7F7-73B751FA6C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003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EF3302C-4F11-4723-B634-4AD53CA8C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1B44-198D-4C67-89F1-C67EA46A5920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4A7B8E4-BF31-4F7B-99E9-51B97D83C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8712D5-1785-4E10-8DA7-A1E9D42F7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B4362-BA42-421E-A7F7-73B751FA6C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2978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017A0-86E8-4FA0-AEEC-0281D3655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F11BBA-43C1-4035-AAB7-7AA57524A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9C0023-6618-4B1B-A7CC-2DB7EEE4C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3C61B37-350C-42AF-80FD-FE9746BF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1B44-198D-4C67-89F1-C67EA46A5920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948B77-A4B5-4136-BC62-2AF23FDC3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AB35FA-4694-461E-A283-C0A083F6D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B4362-BA42-421E-A7F7-73B751FA6C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1234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7C9BD-169B-40DC-94B3-940D77836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483EC15-50F5-4E5E-9A69-FDEDAB7E79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B7F98F-4106-48B6-922C-DB6FE07E5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0B88141-ECA6-4278-9C71-78111C119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1B44-198D-4C67-89F1-C67EA46A5920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71C62B8-95EB-4239-893B-38672049B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10B159-2E09-4752-8A05-0FD182AA7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B4362-BA42-421E-A7F7-73B751FA6C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4969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A39ADE-338B-45E5-975F-B0F7B51A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CF08A7-E7B5-45B6-9D16-DB014AEFF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A652A6-7F81-4D38-A3D1-E6E7C6ADD8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41B44-198D-4C67-89F1-C67EA46A5920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ACC3E4-300E-4F9D-AD1D-BE2B6F530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EC627D-F773-4314-9E8D-345FA28A5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B4362-BA42-421E-A7F7-73B751FA6C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281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90C4E1-0F1E-4F8B-B298-E56BAB6F43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Анализ данных на Python в примерах и задачах" (весна 2021)</a:t>
            </a:r>
            <a:br>
              <a:rPr lang="ru-RU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r>
              <a:rPr lang="ru-RU" dirty="0"/>
              <a:t>Лекции 2-5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AAF190B-C99D-44B3-B80B-AD61A73721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err="1"/>
              <a:t>Гимадутдинов</a:t>
            </a:r>
            <a:r>
              <a:rPr lang="ru-RU" dirty="0"/>
              <a:t> Рустем 09-115</a:t>
            </a:r>
          </a:p>
        </p:txBody>
      </p:sp>
    </p:spTree>
    <p:extLst>
      <p:ext uri="{BB962C8B-B14F-4D97-AF65-F5344CB8AC3E}">
        <p14:creationId xmlns:p14="http://schemas.microsoft.com/office/powerpoint/2010/main" val="3396672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70216-D8EB-4E22-A49C-43921840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6A4E75-D993-4C36-97DF-4AFE7CA0D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Прогнозирует на 60 дней</a:t>
            </a:r>
          </a:p>
          <a:p>
            <a:r>
              <a:rPr lang="ru-RU" dirty="0"/>
              <a:t>Создаем </a:t>
            </a:r>
            <a:r>
              <a:rPr lang="ru-RU" dirty="0" err="1"/>
              <a:t>обьект</a:t>
            </a:r>
            <a:r>
              <a:rPr lang="ru-RU" dirty="0"/>
              <a:t> </a:t>
            </a:r>
            <a:r>
              <a:rPr lang="en-US" dirty="0"/>
              <a:t>Prophet</a:t>
            </a:r>
            <a:endParaRPr lang="ru-RU" dirty="0"/>
          </a:p>
          <a:p>
            <a:r>
              <a:rPr lang="ru-RU" dirty="0"/>
              <a:t>Обучаем на нашем </a:t>
            </a:r>
            <a:r>
              <a:rPr lang="ru-RU" dirty="0" err="1"/>
              <a:t>датафрейме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957D4A-CB5F-4CE2-A06A-D54FC78FF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740" y="2029851"/>
            <a:ext cx="4648088" cy="252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81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2B6E56-3075-4486-8EE6-E42FD1A34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D3FDB4-B4B3-431A-A8AA-F6431071F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39" y="1183807"/>
            <a:ext cx="3781953" cy="42773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3D4E48-953A-4948-9505-9CB50DC91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251" y="1583913"/>
            <a:ext cx="4419531" cy="42118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5279A1-95F5-4CAA-9854-4CB616EDF168}"/>
              </a:ext>
            </a:extLst>
          </p:cNvPr>
          <p:cNvSpPr txBox="1"/>
          <p:nvPr/>
        </p:nvSpPr>
        <p:spPr>
          <a:xfrm>
            <a:off x="1097839" y="5956645"/>
            <a:ext cx="8620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Т.к мы не указывали никакие аргументы в </a:t>
            </a:r>
            <a:r>
              <a:rPr lang="en-US" dirty="0"/>
              <a:t>Prophet() </a:t>
            </a:r>
            <a:r>
              <a:rPr lang="ru-RU" dirty="0"/>
              <a:t>то они брались вот такие по умолчанию</a:t>
            </a:r>
          </a:p>
        </p:txBody>
      </p:sp>
    </p:spTree>
    <p:extLst>
      <p:ext uri="{BB962C8B-B14F-4D97-AF65-F5344CB8AC3E}">
        <p14:creationId xmlns:p14="http://schemas.microsoft.com/office/powerpoint/2010/main" val="2948513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3E5B7-DAE1-4B4C-885E-985A5803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62F039-48C7-4638-9D3A-A49A1974A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Создаем </a:t>
            </a:r>
            <a:r>
              <a:rPr lang="ru-RU" dirty="0" err="1"/>
              <a:t>датафрейм</a:t>
            </a:r>
            <a:r>
              <a:rPr lang="ru-RU" dirty="0"/>
              <a:t> куда будет записан прогноз, это просто пока заготовка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39AEAE-F7B5-45E5-9F15-6262B1AD9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129" y="2731708"/>
            <a:ext cx="6249272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02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0526ED-8C67-4033-AB9B-00D059747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0D13D0-6ADF-4D12-9938-B746D374B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Записываем прогноз в </a:t>
            </a:r>
            <a:r>
              <a:rPr lang="ru-RU" dirty="0" err="1"/>
              <a:t>датафрейм</a:t>
            </a:r>
            <a:endParaRPr lang="ru-RU" dirty="0"/>
          </a:p>
          <a:p>
            <a:r>
              <a:rPr lang="en-US" dirty="0"/>
              <a:t>Ds – </a:t>
            </a:r>
            <a:r>
              <a:rPr lang="ru-RU" dirty="0"/>
              <a:t>дата, </a:t>
            </a:r>
            <a:r>
              <a:rPr lang="en-US" dirty="0" err="1"/>
              <a:t>yhat</a:t>
            </a:r>
            <a:r>
              <a:rPr lang="en-US" dirty="0"/>
              <a:t> – </a:t>
            </a:r>
            <a:r>
              <a:rPr lang="ru-RU" dirty="0"/>
              <a:t>спрогнозированное значение</a:t>
            </a:r>
          </a:p>
          <a:p>
            <a:r>
              <a:rPr lang="en-US" dirty="0" err="1"/>
              <a:t>Yhat_lower</a:t>
            </a:r>
            <a:r>
              <a:rPr lang="en-US" dirty="0"/>
              <a:t>, </a:t>
            </a:r>
            <a:r>
              <a:rPr lang="en-US" dirty="0" err="1"/>
              <a:t>yhat_upper</a:t>
            </a:r>
            <a:r>
              <a:rPr lang="en-US" dirty="0"/>
              <a:t> – </a:t>
            </a:r>
            <a:r>
              <a:rPr lang="ru-RU" dirty="0" err="1"/>
              <a:t>ниж</a:t>
            </a:r>
            <a:r>
              <a:rPr lang="ru-RU" dirty="0"/>
              <a:t> и верх границы доверю интервала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5E936D-8AB2-4269-B3FA-A56BCC5A7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61" y="3429000"/>
            <a:ext cx="8387562" cy="35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4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595CBB-3E18-4BD1-B4FC-41E5392B8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A36F17-3BBA-4E6D-B893-47816C9B4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8FAF34-5FBD-4CFB-841B-910BBD6A7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761628"/>
            <a:ext cx="8964276" cy="5334744"/>
          </a:xfrm>
          <a:prstGeom prst="rect">
            <a:avLst/>
          </a:prstGeom>
        </p:spPr>
      </p:pic>
      <p:sp>
        <p:nvSpPr>
          <p:cNvPr id="8" name="Стрелка: вверх 7">
            <a:extLst>
              <a:ext uri="{FF2B5EF4-FFF2-40B4-BE49-F238E27FC236}">
                <a16:creationId xmlns:a16="http://schemas.microsoft.com/office/drawing/2014/main" id="{7F508B3E-9653-4FB2-8914-843B0D92CD0D}"/>
              </a:ext>
            </a:extLst>
          </p:cNvPr>
          <p:cNvSpPr/>
          <p:nvPr/>
        </p:nvSpPr>
        <p:spPr>
          <a:xfrm>
            <a:off x="8788892" y="3266291"/>
            <a:ext cx="692459" cy="20862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E0E202-D46D-42F9-BBA1-74DA3B23D37C}"/>
              </a:ext>
            </a:extLst>
          </p:cNvPr>
          <p:cNvSpPr txBox="1"/>
          <p:nvPr/>
        </p:nvSpPr>
        <p:spPr>
          <a:xfrm>
            <a:off x="8504808" y="5592932"/>
            <a:ext cx="284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Прогноз на 60 дней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D235B7-3D1E-4C93-9358-E7AE711AE076}"/>
              </a:ext>
            </a:extLst>
          </p:cNvPr>
          <p:cNvSpPr txBox="1"/>
          <p:nvPr/>
        </p:nvSpPr>
        <p:spPr>
          <a:xfrm>
            <a:off x="3222594" y="5306824"/>
            <a:ext cx="391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Черные – точки исходного ряда</a:t>
            </a:r>
          </a:p>
        </p:txBody>
      </p:sp>
    </p:spTree>
    <p:extLst>
      <p:ext uri="{BB962C8B-B14F-4D97-AF65-F5344CB8AC3E}">
        <p14:creationId xmlns:p14="http://schemas.microsoft.com/office/powerpoint/2010/main" val="2867031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BB4989-FE79-42E6-A195-37807B90F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Лекция 3. Экспоненциальное </a:t>
            </a:r>
            <a:r>
              <a:rPr lang="ru-RU" dirty="0" err="1"/>
              <a:t>сглаживание.Методы</a:t>
            </a:r>
            <a:r>
              <a:rPr lang="ru-RU" dirty="0"/>
              <a:t> Брауна, </a:t>
            </a:r>
            <a:r>
              <a:rPr lang="ru-RU" dirty="0" err="1"/>
              <a:t>Хольта-Винтерса.Оценка</a:t>
            </a:r>
            <a:r>
              <a:rPr lang="ru-RU" dirty="0"/>
              <a:t> параметров сглаживания.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A58045A-EE34-4C4F-8DAB-63D382841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7474"/>
            <a:ext cx="10515600" cy="4247640"/>
          </a:xfrm>
        </p:spPr>
      </p:pic>
    </p:spTree>
    <p:extLst>
      <p:ext uri="{BB962C8B-B14F-4D97-AF65-F5344CB8AC3E}">
        <p14:creationId xmlns:p14="http://schemas.microsoft.com/office/powerpoint/2010/main" val="4071103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9B1693-0744-485B-90A0-BABCF2CD5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0A74E8-3A53-494D-831A-0F767CDE1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C61F45-404D-4361-92D2-4E75628D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0" y="161469"/>
            <a:ext cx="10202699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16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C90A1D-1F7D-4A7C-B8B7-C52766EF2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236806-0ABC-437D-945D-0C04633FF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149C1B-F590-471E-BA06-CE35F4B53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29" y="461548"/>
            <a:ext cx="9964541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07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7F5B39-BB35-4A55-9D47-F086412EE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9697CC-9B80-446F-B5D9-FB6F0F8DA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337578-0150-4B5E-BA99-8EBA97C6E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42" y="0"/>
            <a:ext cx="10412278" cy="43630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D5077B-3898-4E7B-9B3E-17CE65A86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42" y="4135231"/>
            <a:ext cx="10106513" cy="250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27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63589F-F2BF-458F-B7D9-D0046884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2DC6ED-F375-44CB-B901-B9CDFE52D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E07286-C059-43C8-8BE5-1058791F3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9" y="1690688"/>
            <a:ext cx="6849730" cy="387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21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E84E2-26E8-4CE4-A918-C12757AA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Лекция 2. Метод </a:t>
            </a:r>
            <a:r>
              <a:rPr lang="ru-RU" dirty="0" err="1"/>
              <a:t>Prophet</a:t>
            </a:r>
            <a:r>
              <a:rPr lang="ru-RU" dirty="0"/>
              <a:t>. Библиотека </a:t>
            </a:r>
            <a:r>
              <a:rPr lang="ru-RU" dirty="0" err="1"/>
              <a:t>fbprophet</a:t>
            </a:r>
            <a:r>
              <a:rPr lang="ru-RU" dirty="0"/>
              <a:t>. Пример построения. Параметры процедуры </a:t>
            </a:r>
            <a:r>
              <a:rPr lang="ru-RU" dirty="0" err="1"/>
              <a:t>Prophet</a:t>
            </a:r>
            <a:r>
              <a:rPr lang="ru-RU" dirty="0"/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67603D-1A3A-4732-B413-A75EE089D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>
                <a:highlight>
                  <a:srgbClr val="FFFF00"/>
                </a:highlight>
              </a:rPr>
              <a:t>Prophet</a:t>
            </a:r>
            <a:r>
              <a:rPr lang="ru-RU" dirty="0"/>
              <a:t> следует </a:t>
            </a:r>
            <a:r>
              <a:rPr lang="ru-RU" dirty="0" err="1"/>
              <a:t>sklearn</a:t>
            </a:r>
            <a:r>
              <a:rPr lang="en-US" dirty="0"/>
              <a:t>-</a:t>
            </a:r>
            <a:r>
              <a:rPr lang="ru-RU" dirty="0"/>
              <a:t>подобной модели API. Мы создаем экземпляр </a:t>
            </a:r>
            <a:r>
              <a:rPr lang="ru-RU" dirty="0" err="1"/>
              <a:t>Prophet</a:t>
            </a:r>
            <a:r>
              <a:rPr lang="en-US" dirty="0"/>
              <a:t> </a:t>
            </a:r>
            <a:r>
              <a:rPr lang="ru-RU" dirty="0"/>
              <a:t>класса, а затем вызываем его </a:t>
            </a:r>
            <a:r>
              <a:rPr lang="ru-RU" dirty="0" err="1">
                <a:highlight>
                  <a:srgbClr val="FFFF00"/>
                </a:highlight>
              </a:rPr>
              <a:t>fit</a:t>
            </a:r>
            <a:r>
              <a:rPr lang="ru-RU" dirty="0"/>
              <a:t> и </a:t>
            </a:r>
            <a:r>
              <a:rPr lang="ru-RU" dirty="0" err="1">
                <a:highlight>
                  <a:srgbClr val="FFFF00"/>
                </a:highlight>
              </a:rPr>
              <a:t>predict</a:t>
            </a:r>
            <a:r>
              <a:rPr lang="ru-RU" dirty="0"/>
              <a:t> методы.</a:t>
            </a:r>
          </a:p>
          <a:p>
            <a:r>
              <a:rPr lang="ru-RU" dirty="0"/>
              <a:t>Входные данные для </a:t>
            </a:r>
            <a:r>
              <a:rPr lang="ru-RU" dirty="0" err="1"/>
              <a:t>Prophet</a:t>
            </a:r>
            <a:r>
              <a:rPr lang="ru-RU" dirty="0"/>
              <a:t> всегда представляют собой фрейм данных с двумя столбцами: </a:t>
            </a:r>
            <a:r>
              <a:rPr lang="ru-RU" dirty="0" err="1">
                <a:highlight>
                  <a:srgbClr val="FFFF00"/>
                </a:highlight>
              </a:rPr>
              <a:t>ds</a:t>
            </a:r>
            <a:r>
              <a:rPr lang="ru-RU" dirty="0"/>
              <a:t> и </a:t>
            </a:r>
            <a:r>
              <a:rPr lang="ru-RU" dirty="0">
                <a:highlight>
                  <a:srgbClr val="FFFF00"/>
                </a:highlight>
              </a:rPr>
              <a:t>y</a:t>
            </a:r>
            <a:r>
              <a:rPr lang="ru-RU" dirty="0"/>
              <a:t>. Столбец </a:t>
            </a:r>
            <a:r>
              <a:rPr lang="ru-RU" dirty="0" err="1"/>
              <a:t>ds</a:t>
            </a:r>
            <a:r>
              <a:rPr lang="ru-RU" dirty="0"/>
              <a:t>(отметка даты) должен иметь формат, ожидаемый </a:t>
            </a:r>
            <a:r>
              <a:rPr lang="ru-RU" dirty="0" err="1"/>
              <a:t>Pandas</a:t>
            </a:r>
            <a:r>
              <a:rPr lang="ru-RU" dirty="0"/>
              <a:t>, в идеале ГГГГ-ММ-ДД для даты или ГГГГ-ММ-ДД ЧЧ:ММ:СС для отметки времени. Столбец </a:t>
            </a:r>
            <a:r>
              <a:rPr lang="ru-RU" dirty="0">
                <a:highlight>
                  <a:srgbClr val="FFFF00"/>
                </a:highlight>
              </a:rPr>
              <a:t>y</a:t>
            </a:r>
            <a:r>
              <a:rPr lang="ru-RU" dirty="0"/>
              <a:t> должен быть числовым и представлять измерение, которое мы хотим спрогнозировать.</a:t>
            </a:r>
          </a:p>
        </p:txBody>
      </p:sp>
    </p:spTree>
    <p:extLst>
      <p:ext uri="{BB962C8B-B14F-4D97-AF65-F5344CB8AC3E}">
        <p14:creationId xmlns:p14="http://schemas.microsoft.com/office/powerpoint/2010/main" val="2562551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C7B1B6-F261-4E57-BBFB-1FA26DE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2DC6EC-B0A5-4EFE-9703-0D4977C6F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2F0BAA-F3D6-43D8-BBA6-3F98AAAA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894996"/>
            <a:ext cx="8821381" cy="5068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30CE02-3BC0-40C6-AA67-F450CBE2DAA3}"/>
              </a:ext>
            </a:extLst>
          </p:cNvPr>
          <p:cNvSpPr txBox="1"/>
          <p:nvPr/>
        </p:nvSpPr>
        <p:spPr>
          <a:xfrm>
            <a:off x="1775534" y="6492875"/>
            <a:ext cx="895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Синими это тренды в моментах. </a:t>
            </a:r>
            <a:r>
              <a:rPr lang="ru-RU" dirty="0" err="1"/>
              <a:t>Кусочно</a:t>
            </a:r>
            <a:r>
              <a:rPr lang="ru-RU" dirty="0"/>
              <a:t> линейная</a:t>
            </a:r>
          </a:p>
        </p:txBody>
      </p:sp>
    </p:spTree>
    <p:extLst>
      <p:ext uri="{BB962C8B-B14F-4D97-AF65-F5344CB8AC3E}">
        <p14:creationId xmlns:p14="http://schemas.microsoft.com/office/powerpoint/2010/main" val="2595694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03CD86-D04C-4072-9263-C6D83D506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347E6-85FA-4189-94F6-D7D02D219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127E6F-413D-4A4F-A55E-1F049197D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81" y="52418"/>
            <a:ext cx="8592749" cy="52585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7CD956-1E36-4625-8E48-9E633C67F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858" y="3920892"/>
            <a:ext cx="7078063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72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BBAA85-3E59-47B8-8D7F-732CC0420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Лекция 4. Пример прогнозирования с помощью экспоненциального сглаживания. Затухающий тренд.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EB0457-731D-4E1B-BDD7-8C8D2F35E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2AF789-2890-479D-BBD2-D6C701243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917" y="1825625"/>
            <a:ext cx="8654728" cy="465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24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539A1-2CEE-4638-B063-C448995E9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BCE796-A574-4A7E-90AA-DDBBFB999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F255E3-2A96-4F35-8614-6F2A0D8B9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776287"/>
            <a:ext cx="82296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94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AB18A0-B20E-4742-ACB6-8F3592D7F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B81C43-C2E7-4D43-96C1-75A58212C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1C3EB7-A808-4CFF-9883-F308C39FA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20" y="666364"/>
            <a:ext cx="9030960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35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37D4A8-E58D-41BB-8330-AE447C039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D74BFD-37E1-400C-83CD-B9C1C4790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CC43FA-478E-4B37-BE02-62202F3CC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122" y="1902377"/>
            <a:ext cx="6698270" cy="327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96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44651D-0954-489C-AE6C-61F8CA98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1809D3-770F-4FC8-971D-9CDFFEDA6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EFC5E6-4973-4FC1-B8CB-245088D3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1552313"/>
            <a:ext cx="9831172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12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4416E-CB37-4B7A-8F7F-9C147A5E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2C6C72-424B-4014-9FCA-5660E38A4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F02BA0-18ED-4AB0-BD60-D3974A0C8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122" y="1205269"/>
            <a:ext cx="6820852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06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0BC57-811C-4BEA-9A24-C6494E94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2A5D7D-1C1D-42F9-A40A-DA557F55E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DE3F7B-9827-4038-AB32-E4FBBBB92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601" y="1533260"/>
            <a:ext cx="5172797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49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D2AF34-4CD4-4CD5-825E-56C87C476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19E61D-4C8F-4D93-997A-AC59705AB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85EAFE-7A25-4403-B67F-2BADBF49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57" y="561575"/>
            <a:ext cx="8678486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06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6B4F1C-46B3-46CC-B4F4-BBBD1347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857ED8-9BEC-4506-876A-275E0283A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BDB0F6-33CB-40CD-A397-ECD382055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487" y="1442113"/>
            <a:ext cx="7668695" cy="46488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3323D6-C7E4-4D25-9D15-2FAD49A4A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67" y="6176963"/>
            <a:ext cx="6973273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44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D5312D-612B-40A7-B9CE-87701E297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B78687-2BFE-4AFA-9587-E087F6802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BFD12E-2890-49FF-8725-2C72F41C4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66" y="861654"/>
            <a:ext cx="9793067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81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57BA89-C332-465F-BCCD-B1EBCC006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Лекция 5. </a:t>
            </a:r>
            <a:r>
              <a:rPr lang="ru-RU" dirty="0" err="1"/>
              <a:t>Прогнозирование.Auto-ARIMA.Пример</a:t>
            </a:r>
            <a:r>
              <a:rPr lang="ru-RU" dirty="0"/>
              <a:t> прогнозирования с помощью Auto-</a:t>
            </a:r>
            <a:r>
              <a:rPr lang="ru-RU" dirty="0" err="1"/>
              <a:t>ARIMA.Библиотека</a:t>
            </a:r>
            <a:r>
              <a:rPr lang="ru-RU" dirty="0"/>
              <a:t> </a:t>
            </a:r>
            <a:r>
              <a:rPr lang="ru-RU" dirty="0" err="1"/>
              <a:t>pdarima</a:t>
            </a:r>
            <a:r>
              <a:rPr lang="ru-RU" dirty="0"/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567A93-23C7-4D04-805B-062BA9358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25D9FE-F2FD-4BAB-AE33-AB8E7D97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415" y="2068497"/>
            <a:ext cx="8745170" cy="478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67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4C6100-A7AA-4376-A4F2-4D31ADB2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EED39F-A2CE-4714-A081-A27A74D2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2B73A-D5F0-4576-9E8F-570E04AFD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05" y="1880971"/>
            <a:ext cx="7449590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97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DC254E-68E9-427D-AF7D-61084E3D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866F21-5025-4970-8374-B5EC1B6C9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D59F40-06E6-45A9-8A20-39EEF2D1F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083" y="1800039"/>
            <a:ext cx="8400783" cy="325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67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88C80-05EC-44D9-868C-B3B22E354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F5F933-F20A-41FF-8D76-E602AFF6B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BBEA5A-AC9E-4D71-BDAC-5BC53683B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03" y="1247470"/>
            <a:ext cx="9983593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96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98A3A-19FD-43CB-8721-5EDFFAE2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6CC2B5-BF2E-4DE1-90B0-9B2A73EEB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14E7AA-74FF-4D0A-8CDB-881AA874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50" y="1690688"/>
            <a:ext cx="9231013" cy="4153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31DE1D-A440-4DE4-806E-CD36665FC73F}"/>
              </a:ext>
            </a:extLst>
          </p:cNvPr>
          <p:cNvSpPr txBox="1"/>
          <p:nvPr/>
        </p:nvSpPr>
        <p:spPr>
          <a:xfrm>
            <a:off x="3462291" y="6383045"/>
            <a:ext cx="4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Seas_period</a:t>
            </a:r>
            <a:r>
              <a:rPr lang="en-US" dirty="0"/>
              <a:t> = 12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2104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51A626-2C0C-4635-8C3E-8713A084E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C01C73-70A2-4C9F-98A5-3B2728FAD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1DB9E4-39CE-4A3C-8595-5E6E8C327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153" y="723522"/>
            <a:ext cx="6401693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6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37D23E-5CD9-4755-962A-693BE51F9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EC8A62-2B9E-4C05-A5FF-E4C8483F0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C89E8D-D03B-484F-82F0-AC8C98F4D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1071233"/>
            <a:ext cx="7916380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80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DAC67B-E1D6-4E5C-9EA3-363DCAB29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60606C-A09B-4FA2-AC06-AF4E8D697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D83582-AAB4-482D-B0A3-DBB168CBF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6" y="966444"/>
            <a:ext cx="8440328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16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26DE41-2612-4761-B57A-0EB06C3AA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B595A0-2CDF-42D7-B462-BD28C00D9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F6681E-5BC8-4490-B715-3326A6F01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416" y="1004549"/>
            <a:ext cx="7297168" cy="48489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5938FD-2FD4-4450-B169-7690619D3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95" y="3363050"/>
            <a:ext cx="4925112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86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EF1E06-4268-4023-B006-787A53D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753" y="95754"/>
            <a:ext cx="7338134" cy="655807"/>
          </a:xfrm>
        </p:spPr>
        <p:txBody>
          <a:bodyPr>
            <a:normAutofit fontScale="90000"/>
          </a:bodyPr>
          <a:lstStyle/>
          <a:p>
            <a:r>
              <a:rPr lang="ru-RU" dirty="0"/>
              <a:t>Исходные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691C11-26CF-4F2B-89E9-F4D0564AD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778EF6-DB7B-4BC9-A3B3-D49445084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2" y="774415"/>
            <a:ext cx="5823751" cy="26545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FB7762-A96E-426A-907B-8AE826CA4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68" y="3325077"/>
            <a:ext cx="7313950" cy="330932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827BA4-4499-4801-B3AA-99E82DA1E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242" y="1825625"/>
            <a:ext cx="4286848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042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C63C94-9C05-4E29-AF3A-4F347DC65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4010BE-CBD2-492D-91D1-765225BEB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843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DC490C-9CA8-4EC1-9E88-7102B3AC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EC823E-C138-4A33-8112-3B57B0794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2926AB-8FC9-4496-8E81-60810408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780" y="1464003"/>
            <a:ext cx="7706801" cy="27054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92E294-556F-446B-9F47-2902A7372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780" y="4169481"/>
            <a:ext cx="7325747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43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2A8182-4899-4528-BD1D-5A77D2AC8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EE5417-AD3B-4763-BDC2-4F3CF1225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2B305B-12AF-46F1-9406-6C78D9FB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13" y="395107"/>
            <a:ext cx="4382112" cy="259116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A3D817-33C9-4B32-8954-F57C96A47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45" y="3121206"/>
            <a:ext cx="4696480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20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75BFC6-A369-40CB-B3E8-008A3482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04930A-9D15-4A09-8057-7A6FBBF3A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766193-65C2-452C-9B94-439F3DEE1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43775"/>
            <a:ext cx="2772162" cy="480127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AE201B-98DD-4087-8BEC-3FC2C4225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826" y="847364"/>
            <a:ext cx="3820058" cy="5163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0F19EB-3D00-4DA3-BF01-9AAE1470B347}"/>
              </a:ext>
            </a:extLst>
          </p:cNvPr>
          <p:cNvSpPr txBox="1"/>
          <p:nvPr/>
        </p:nvSpPr>
        <p:spPr>
          <a:xfrm>
            <a:off x="3764132" y="2299317"/>
            <a:ext cx="25478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Делаем так, чтобы индекс соответствовал номеру наблюдения</a:t>
            </a:r>
          </a:p>
          <a:p>
            <a:endParaRPr lang="ru-RU" dirty="0"/>
          </a:p>
          <a:p>
            <a:r>
              <a:rPr lang="ru-RU" dirty="0"/>
              <a:t>=</a:t>
            </a:r>
            <a:r>
              <a:rPr lang="en-US" dirty="0"/>
              <a:t>=&gt;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3591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9B0B4A-9099-42C6-B0EC-AE9BC54B1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770C41-C664-4E12-83B4-6CAF601BC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7CC84D-542A-4CDC-AAA9-1F26A20EA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813" y="1349055"/>
            <a:ext cx="9650172" cy="50299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A5EF23-345D-47A2-9D79-D533423DC376}"/>
              </a:ext>
            </a:extLst>
          </p:cNvPr>
          <p:cNvSpPr txBox="1"/>
          <p:nvPr/>
        </p:nvSpPr>
        <p:spPr>
          <a:xfrm>
            <a:off x="5193437" y="5672831"/>
            <a:ext cx="545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Строим график по кол-ву проданных штук</a:t>
            </a:r>
          </a:p>
        </p:txBody>
      </p:sp>
    </p:spTree>
    <p:extLst>
      <p:ext uri="{BB962C8B-B14F-4D97-AF65-F5344CB8AC3E}">
        <p14:creationId xmlns:p14="http://schemas.microsoft.com/office/powerpoint/2010/main" val="403599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D76A04-6665-41D6-8558-1A22E26C2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D41D71-3996-43BF-ADBA-2BE3BBFCF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76DDB1-2975-4348-B7AB-111D13987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21" y="2055292"/>
            <a:ext cx="9835515" cy="16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4556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269</Words>
  <Application>Microsoft Office PowerPoint</Application>
  <PresentationFormat>Широкоэкранный</PresentationFormat>
  <Paragraphs>26</Paragraphs>
  <Slides>40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Roboto</vt:lpstr>
      <vt:lpstr>Тема Office</vt:lpstr>
      <vt:lpstr>Анализ данных на Python в примерах и задачах" (весна 2021) Лекции 2-5</vt:lpstr>
      <vt:lpstr>Лекция 2. Метод Prophet. Библиотека fbprophet. Пример построения. Параметры процедуры Prophet.</vt:lpstr>
      <vt:lpstr>Задача</vt:lpstr>
      <vt:lpstr>Исходные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Лекция 3. Экспоненциальное сглаживание.Методы Брауна, Хольта-Винтерса.Оценка параметров сглаживания.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Лекция 4. Пример прогнозирования с помощью экспоненциального сглаживания. Затухающий тренд.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Лекция 5. Прогнозирование.Auto-ARIMA.Пример прогнозирования с помощью Auto-ARIMA.Библиотека pdarima.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данных на Python в примерах и задачах" (весна 2021) Лекции 2-5</dc:title>
  <dc:creator>rgimad</dc:creator>
  <cp:lastModifiedBy>rgimad</cp:lastModifiedBy>
  <cp:revision>63</cp:revision>
  <dcterms:created xsi:type="dcterms:W3CDTF">2022-11-16T12:13:39Z</dcterms:created>
  <dcterms:modified xsi:type="dcterms:W3CDTF">2022-11-18T22:08:42Z</dcterms:modified>
</cp:coreProperties>
</file>